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69" r:id="rId2"/>
    <p:sldId id="270" r:id="rId3"/>
    <p:sldId id="260" r:id="rId4"/>
    <p:sldId id="266" r:id="rId5"/>
    <p:sldId id="267" r:id="rId6"/>
    <p:sldId id="268" r:id="rId7"/>
    <p:sldId id="271" r:id="rId8"/>
    <p:sldId id="272" r:id="rId9"/>
    <p:sldId id="273" r:id="rId10"/>
    <p:sldId id="274" r:id="rId11"/>
    <p:sldId id="275"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07" d="100"/>
          <a:sy n="107" d="100"/>
        </p:scale>
        <p:origin x="13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D77C77-D1EA-4C37-9E10-49A9BA5F9745}"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211149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D77C77-D1EA-4C37-9E10-49A9BA5F9745}"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2793694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D77C77-D1EA-4C37-9E10-49A9BA5F9745}"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58359E8-90C1-4102-AD1B-247963BB8F80}"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13575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63D77C77-D1EA-4C37-9E10-49A9BA5F9745}"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2310431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63D77C77-D1EA-4C37-9E10-49A9BA5F9745}"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8359E8-90C1-4102-AD1B-247963BB8F80}"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08003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63D77C77-D1EA-4C37-9E10-49A9BA5F9745}"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1937868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D77C77-D1EA-4C37-9E10-49A9BA5F9745}"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3988991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D77C77-D1EA-4C37-9E10-49A9BA5F9745}"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2680432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D77C77-D1EA-4C37-9E10-49A9BA5F9745}"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227319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D77C77-D1EA-4C37-9E10-49A9BA5F9745}"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2958409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D77C77-D1EA-4C37-9E10-49A9BA5F9745}"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235340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D77C77-D1EA-4C37-9E10-49A9BA5F9745}" type="datetimeFigureOut">
              <a:rPr lang="en-US" smtClean="0"/>
              <a:t>8/24/2021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1610481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D77C77-D1EA-4C37-9E10-49A9BA5F9745}" type="datetimeFigureOut">
              <a:rPr lang="en-US" smtClean="0"/>
              <a:t>8/24/2021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261685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D77C77-D1EA-4C37-9E10-49A9BA5F9745}" type="datetimeFigureOut">
              <a:rPr lang="en-US" smtClean="0"/>
              <a:t>8/24/2021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3640187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3D77C77-D1EA-4C37-9E10-49A9BA5F9745}"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1420787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3D77C77-D1EA-4C37-9E10-49A9BA5F9745}"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58359E8-90C1-4102-AD1B-247963BB8F80}" type="slidenum">
              <a:rPr lang="en-US" smtClean="0"/>
              <a:t>‹#›</a:t>
            </a:fld>
            <a:endParaRPr lang="en-US"/>
          </a:p>
        </p:txBody>
      </p:sp>
    </p:spTree>
    <p:extLst>
      <p:ext uri="{BB962C8B-B14F-4D97-AF65-F5344CB8AC3E}">
        <p14:creationId xmlns:p14="http://schemas.microsoft.com/office/powerpoint/2010/main" val="1497882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3D77C77-D1EA-4C37-9E10-49A9BA5F9745}" type="datetimeFigureOut">
              <a:rPr lang="en-US" smtClean="0"/>
              <a:t>8/24/2021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58359E8-90C1-4102-AD1B-247963BB8F80}" type="slidenum">
              <a:rPr lang="en-US" smtClean="0"/>
              <a:t>‹#›</a:t>
            </a:fld>
            <a:endParaRPr lang="en-US"/>
          </a:p>
        </p:txBody>
      </p:sp>
    </p:spTree>
    <p:extLst>
      <p:ext uri="{BB962C8B-B14F-4D97-AF65-F5344CB8AC3E}">
        <p14:creationId xmlns:p14="http://schemas.microsoft.com/office/powerpoint/2010/main" val="4004517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3644-9496-492E-8DE5-F6369B67EA8A}"/>
              </a:ext>
            </a:extLst>
          </p:cNvPr>
          <p:cNvSpPr>
            <a:spLocks noGrp="1"/>
          </p:cNvSpPr>
          <p:nvPr>
            <p:ph type="title"/>
          </p:nvPr>
        </p:nvSpPr>
        <p:spPr/>
        <p:txBody>
          <a:bodyPr/>
          <a:lstStyle/>
          <a:p>
            <a:r>
              <a:rPr lang="en-US" dirty="0"/>
              <a:t>Edenton Human Relations Commission </a:t>
            </a:r>
          </a:p>
        </p:txBody>
      </p:sp>
      <p:sp>
        <p:nvSpPr>
          <p:cNvPr id="3" name="Content Placeholder 2">
            <a:extLst>
              <a:ext uri="{FF2B5EF4-FFF2-40B4-BE49-F238E27FC236}">
                <a16:creationId xmlns:a16="http://schemas.microsoft.com/office/drawing/2014/main" id="{81F5423E-020B-44FE-94F4-F224B920B340}"/>
              </a:ext>
            </a:extLst>
          </p:cNvPr>
          <p:cNvSpPr>
            <a:spLocks noGrp="1"/>
          </p:cNvSpPr>
          <p:nvPr>
            <p:ph idx="1"/>
          </p:nvPr>
        </p:nvSpPr>
        <p:spPr>
          <a:xfrm>
            <a:off x="2589212" y="1685925"/>
            <a:ext cx="8915400" cy="4225297"/>
          </a:xfrm>
        </p:spPr>
        <p:txBody>
          <a:bodyPr>
            <a:normAutofit/>
          </a:bodyPr>
          <a:lstStyle/>
          <a:p>
            <a:pPr marL="0" indent="0" algn="ctr">
              <a:buNone/>
            </a:pPr>
            <a:r>
              <a:rPr lang="en-US" sz="2400" dirty="0"/>
              <a:t> </a:t>
            </a:r>
            <a:r>
              <a:rPr lang="en-US" sz="2400" i="1" dirty="0"/>
              <a:t>Strengthening our community by promoting equality through activities and policies that foster mutual respect, inclusiveness and harmony among all of our citizens </a:t>
            </a:r>
          </a:p>
          <a:p>
            <a:pPr marL="0" indent="0" algn="ctr">
              <a:buNone/>
            </a:pPr>
            <a:endParaRPr lang="en-US" sz="2400" i="1" dirty="0"/>
          </a:p>
          <a:p>
            <a:pPr marL="0" indent="0" algn="ctr">
              <a:buNone/>
            </a:pPr>
            <a:r>
              <a:rPr lang="en-US" sz="3200" dirty="0"/>
              <a:t>Report to Mayor and </a:t>
            </a:r>
            <a:r>
              <a:rPr lang="en-US" sz="3200" dirty="0" smtClean="0"/>
              <a:t>Town Council </a:t>
            </a:r>
            <a:endParaRPr lang="en-US" sz="3200" dirty="0"/>
          </a:p>
          <a:p>
            <a:pPr marL="0" indent="0" algn="ctr">
              <a:buNone/>
            </a:pPr>
            <a:r>
              <a:rPr lang="en-US" sz="3200" dirty="0"/>
              <a:t>August 23, 2021 </a:t>
            </a:r>
          </a:p>
          <a:p>
            <a:pPr marL="0" indent="0">
              <a:buNone/>
            </a:pPr>
            <a:endParaRPr lang="en-US" sz="3200" i="1" dirty="0"/>
          </a:p>
          <a:p>
            <a:pPr marL="0" indent="0" algn="ctr">
              <a:buNone/>
            </a:pPr>
            <a:endParaRPr lang="en-US" sz="2400" i="1" dirty="0"/>
          </a:p>
          <a:p>
            <a:pPr marL="0" indent="0" algn="ctr">
              <a:buNone/>
            </a:pPr>
            <a:endParaRPr lang="en-US" sz="2400" i="1" dirty="0"/>
          </a:p>
          <a:p>
            <a:pPr marL="0" indent="0" algn="ctr">
              <a:buNone/>
            </a:pPr>
            <a:endParaRPr lang="en-US" sz="2400" i="1" dirty="0"/>
          </a:p>
        </p:txBody>
      </p:sp>
    </p:spTree>
    <p:extLst>
      <p:ext uri="{BB962C8B-B14F-4D97-AF65-F5344CB8AC3E}">
        <p14:creationId xmlns:p14="http://schemas.microsoft.com/office/powerpoint/2010/main" val="460757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9AA5A-EAED-4E07-913F-3C2E31D313E7}"/>
              </a:ext>
            </a:extLst>
          </p:cNvPr>
          <p:cNvSpPr>
            <a:spLocks noGrp="1"/>
          </p:cNvSpPr>
          <p:nvPr>
            <p:ph type="title"/>
          </p:nvPr>
        </p:nvSpPr>
        <p:spPr/>
        <p:txBody>
          <a:bodyPr/>
          <a:lstStyle/>
          <a:p>
            <a:r>
              <a:rPr lang="en-US" dirty="0"/>
              <a:t>Timeline of Commission’s Work</a:t>
            </a:r>
            <a:br>
              <a:rPr lang="en-US" dirty="0"/>
            </a:br>
            <a:r>
              <a:rPr lang="en-US" sz="2400" dirty="0"/>
              <a:t>August 2021 </a:t>
            </a:r>
            <a:r>
              <a:rPr lang="en-US" dirty="0"/>
              <a:t> </a:t>
            </a:r>
          </a:p>
        </p:txBody>
      </p:sp>
      <p:pic>
        <p:nvPicPr>
          <p:cNvPr id="4" name="Content Placeholder 3">
            <a:extLst>
              <a:ext uri="{FF2B5EF4-FFF2-40B4-BE49-F238E27FC236}">
                <a16:creationId xmlns:a16="http://schemas.microsoft.com/office/drawing/2014/main" id="{D72FCA06-DA46-4448-B2D3-1A219D653D15}"/>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988820"/>
            <a:ext cx="4130040" cy="2964180"/>
          </a:xfrm>
          <a:prstGeom prst="rect">
            <a:avLst/>
          </a:prstGeom>
          <a:noFill/>
          <a:ln>
            <a:noFill/>
          </a:ln>
        </p:spPr>
      </p:pic>
      <p:pic>
        <p:nvPicPr>
          <p:cNvPr id="5" name="Picture 4">
            <a:extLst>
              <a:ext uri="{FF2B5EF4-FFF2-40B4-BE49-F238E27FC236}">
                <a16:creationId xmlns:a16="http://schemas.microsoft.com/office/drawing/2014/main" id="{D15AD3B6-A459-4A63-8754-FCE7D09D5413}"/>
              </a:ext>
            </a:extLst>
          </p:cNvPr>
          <p:cNvPicPr>
            <a:picLocks noChangeAspect="1"/>
          </p:cNvPicPr>
          <p:nvPr/>
        </p:nvPicPr>
        <p:blipFill>
          <a:blip r:embed="rId3"/>
          <a:stretch>
            <a:fillRect/>
          </a:stretch>
        </p:blipFill>
        <p:spPr>
          <a:xfrm>
            <a:off x="6461622" y="1988820"/>
            <a:ext cx="4170520" cy="2964180"/>
          </a:xfrm>
          <a:prstGeom prst="rect">
            <a:avLst/>
          </a:prstGeom>
        </p:spPr>
      </p:pic>
    </p:spTree>
    <p:extLst>
      <p:ext uri="{BB962C8B-B14F-4D97-AF65-F5344CB8AC3E}">
        <p14:creationId xmlns:p14="http://schemas.microsoft.com/office/powerpoint/2010/main" val="3292562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6790A-088F-4BFA-BD13-66447126934D}"/>
              </a:ext>
            </a:extLst>
          </p:cNvPr>
          <p:cNvSpPr>
            <a:spLocks noGrp="1"/>
          </p:cNvSpPr>
          <p:nvPr>
            <p:ph type="title"/>
          </p:nvPr>
        </p:nvSpPr>
        <p:spPr/>
        <p:txBody>
          <a:bodyPr>
            <a:normAutofit fontScale="90000"/>
          </a:bodyPr>
          <a:lstStyle/>
          <a:p>
            <a:r>
              <a:rPr lang="en-US" dirty="0"/>
              <a:t>Town Staff Report </a:t>
            </a:r>
            <a:r>
              <a:rPr lang="en-US" dirty="0" smtClean="0"/>
              <a:t>on </a:t>
            </a:r>
            <a:r>
              <a:rPr lang="en-US" dirty="0"/>
              <a:t>Process for Certificate of Appropriateness and Minor Subdivision </a:t>
            </a:r>
          </a:p>
        </p:txBody>
      </p:sp>
      <p:sp>
        <p:nvSpPr>
          <p:cNvPr id="3" name="Content Placeholder 2">
            <a:extLst>
              <a:ext uri="{FF2B5EF4-FFF2-40B4-BE49-F238E27FC236}">
                <a16:creationId xmlns:a16="http://schemas.microsoft.com/office/drawing/2014/main" id="{E5ABFAB1-1347-49CB-89CA-169DDBE98F25}"/>
              </a:ext>
            </a:extLst>
          </p:cNvPr>
          <p:cNvSpPr>
            <a:spLocks noGrp="1"/>
          </p:cNvSpPr>
          <p:nvPr>
            <p:ph idx="1"/>
          </p:nvPr>
        </p:nvSpPr>
        <p:spPr>
          <a:xfrm>
            <a:off x="2707340" y="2133600"/>
            <a:ext cx="8797271" cy="3777622"/>
          </a:xfrm>
        </p:spPr>
        <p:txBody>
          <a:bodyPr>
            <a:normAutofit/>
          </a:bodyPr>
          <a:lstStyle/>
          <a:p>
            <a:pPr>
              <a:buFont typeface="Wingdings" panose="05000000000000000000" pitchFamily="2" charset="2"/>
              <a:buChar char="v"/>
            </a:pPr>
            <a:r>
              <a:rPr lang="en-US" sz="2400" dirty="0"/>
              <a:t>Certificate of Appropriateness, Historic Preservation Commission</a:t>
            </a:r>
          </a:p>
          <a:p>
            <a:pPr>
              <a:buFont typeface="Wingdings" panose="05000000000000000000" pitchFamily="2" charset="2"/>
              <a:buChar char="v"/>
            </a:pPr>
            <a:r>
              <a:rPr lang="en-US" sz="2400" dirty="0"/>
              <a:t>Minor Subdivision </a:t>
            </a:r>
            <a:r>
              <a:rPr lang="en-US" sz="2400" dirty="0" smtClean="0"/>
              <a:t>process:</a:t>
            </a:r>
            <a:endParaRPr lang="en-US" sz="2400" dirty="0"/>
          </a:p>
          <a:p>
            <a:pPr marL="0" indent="0">
              <a:buNone/>
            </a:pPr>
            <a:r>
              <a:rPr lang="en-US" sz="2400" dirty="0"/>
              <a:t>      S</a:t>
            </a:r>
            <a:r>
              <a:rPr lang="en-US" sz="2400" dirty="0" smtClean="0"/>
              <a:t>urvey </a:t>
            </a:r>
            <a:r>
              <a:rPr lang="en-US" sz="2400" dirty="0"/>
              <a:t>of property </a:t>
            </a:r>
          </a:p>
          <a:p>
            <a:pPr marL="0" indent="0">
              <a:buNone/>
            </a:pPr>
            <a:r>
              <a:rPr lang="en-US" sz="2400" dirty="0"/>
              <a:t>      </a:t>
            </a:r>
            <a:r>
              <a:rPr lang="en-US" sz="2400" dirty="0" smtClean="0"/>
              <a:t>Plat </a:t>
            </a:r>
            <a:r>
              <a:rPr lang="en-US" sz="2400" dirty="0"/>
              <a:t>created of property</a:t>
            </a:r>
          </a:p>
          <a:p>
            <a:pPr marL="0" indent="0">
              <a:buNone/>
            </a:pPr>
            <a:r>
              <a:rPr lang="en-US" sz="2400" dirty="0"/>
              <a:t>      </a:t>
            </a:r>
            <a:r>
              <a:rPr lang="en-US" sz="2400" dirty="0" smtClean="0"/>
              <a:t>Minor </a:t>
            </a:r>
            <a:r>
              <a:rPr lang="en-US" sz="2400" dirty="0"/>
              <a:t>subdivision reviewed by Land Use Administrator </a:t>
            </a:r>
          </a:p>
          <a:p>
            <a:pPr marL="0" indent="0">
              <a:buNone/>
            </a:pPr>
            <a:r>
              <a:rPr lang="en-US" sz="2400" dirty="0"/>
              <a:t>      M</a:t>
            </a:r>
            <a:r>
              <a:rPr lang="en-US" sz="2400" dirty="0" smtClean="0"/>
              <a:t>inor </a:t>
            </a:r>
            <a:r>
              <a:rPr lang="en-US" sz="2400" dirty="0"/>
              <a:t>subdivision </a:t>
            </a:r>
            <a:r>
              <a:rPr lang="en-US" sz="2400" dirty="0" smtClean="0"/>
              <a:t>approved </a:t>
            </a:r>
            <a:r>
              <a:rPr lang="en-US" sz="2400" dirty="0"/>
              <a:t>and recorded </a:t>
            </a:r>
          </a:p>
          <a:p>
            <a:pPr>
              <a:buFont typeface="Wingdings" panose="05000000000000000000" pitchFamily="2" charset="2"/>
              <a:buChar char="v"/>
            </a:pPr>
            <a:endParaRPr lang="en-US" sz="2400" dirty="0"/>
          </a:p>
          <a:p>
            <a:pPr>
              <a:buFont typeface="Wingdings" panose="05000000000000000000" pitchFamily="2" charset="2"/>
              <a:buChar char="v"/>
            </a:pPr>
            <a:endParaRPr lang="en-US" sz="2400" dirty="0"/>
          </a:p>
        </p:txBody>
      </p:sp>
    </p:spTree>
    <p:extLst>
      <p:ext uri="{BB962C8B-B14F-4D97-AF65-F5344CB8AC3E}">
        <p14:creationId xmlns:p14="http://schemas.microsoft.com/office/powerpoint/2010/main" val="2313075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0615B-EBAA-45CD-85B7-7ADB0D072F2A}"/>
              </a:ext>
            </a:extLst>
          </p:cNvPr>
          <p:cNvSpPr>
            <a:spLocks noGrp="1"/>
          </p:cNvSpPr>
          <p:nvPr>
            <p:ph type="title"/>
          </p:nvPr>
        </p:nvSpPr>
        <p:spPr/>
        <p:txBody>
          <a:bodyPr/>
          <a:lstStyle/>
          <a:p>
            <a:r>
              <a:rPr lang="en-US" dirty="0"/>
              <a:t>Human Relations Commission </a:t>
            </a:r>
          </a:p>
        </p:txBody>
      </p:sp>
      <p:sp>
        <p:nvSpPr>
          <p:cNvPr id="3" name="Content Placeholder 2">
            <a:extLst>
              <a:ext uri="{FF2B5EF4-FFF2-40B4-BE49-F238E27FC236}">
                <a16:creationId xmlns:a16="http://schemas.microsoft.com/office/drawing/2014/main" id="{394154D4-F726-46DE-9FDD-20561E6F15EB}"/>
              </a:ext>
            </a:extLst>
          </p:cNvPr>
          <p:cNvSpPr>
            <a:spLocks noGrp="1"/>
          </p:cNvSpPr>
          <p:nvPr>
            <p:ph idx="1"/>
          </p:nvPr>
        </p:nvSpPr>
        <p:spPr/>
        <p:txBody>
          <a:bodyPr>
            <a:normAutofit fontScale="85000" lnSpcReduction="20000"/>
          </a:bodyPr>
          <a:lstStyle/>
          <a:p>
            <a:r>
              <a:rPr lang="en-US" sz="2400" dirty="0"/>
              <a:t>Respectfully request review report in its entirely; and </a:t>
            </a:r>
          </a:p>
          <a:p>
            <a:r>
              <a:rPr lang="en-US" sz="2400" dirty="0"/>
              <a:t>Respectfully request review Appendix A of Report, which includes electronic links to research, data &amp; information Commission reviewed and took under consideration during our extensive deliberations. </a:t>
            </a:r>
          </a:p>
          <a:p>
            <a:r>
              <a:rPr lang="en-US" sz="2400" dirty="0"/>
              <a:t>Respectfully request mindfulness of the Commission’s Mission which Council so determined: Strengthening our community by promoting racial equality through activities &amp; policies that foster mutual respect, inclusiveness and harmony among all of our citizens </a:t>
            </a:r>
          </a:p>
          <a:p>
            <a:r>
              <a:rPr lang="en-US" sz="2400" dirty="0"/>
              <a:t>Respectfully request mindfulness of the Commission’s Core Values:  Honesty&amp; Integrity; Truth Seeking; Faith &amp; Love; Diversity;  Unity &amp; Community; and Compassion &amp; Empathy.  </a:t>
            </a:r>
          </a:p>
          <a:p>
            <a:pPr marL="0" indent="0">
              <a:buNone/>
            </a:pPr>
            <a:r>
              <a:rPr lang="en-US" sz="2400" dirty="0"/>
              <a:t>  </a:t>
            </a:r>
          </a:p>
          <a:p>
            <a:endParaRPr lang="en-US" sz="2400" dirty="0"/>
          </a:p>
        </p:txBody>
      </p:sp>
    </p:spTree>
    <p:extLst>
      <p:ext uri="{BB962C8B-B14F-4D97-AF65-F5344CB8AC3E}">
        <p14:creationId xmlns:p14="http://schemas.microsoft.com/office/powerpoint/2010/main" val="691211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of Commission’s Work </a:t>
            </a:r>
            <a:br>
              <a:rPr lang="en-US" dirty="0"/>
            </a:br>
            <a:r>
              <a:rPr lang="en-US" dirty="0"/>
              <a:t> </a:t>
            </a:r>
          </a:p>
        </p:txBody>
      </p:sp>
      <p:sp>
        <p:nvSpPr>
          <p:cNvPr id="3" name="Content Placeholder 2"/>
          <p:cNvSpPr>
            <a:spLocks noGrp="1"/>
          </p:cNvSpPr>
          <p:nvPr>
            <p:ph idx="1"/>
          </p:nvPr>
        </p:nvSpPr>
        <p:spPr>
          <a:xfrm>
            <a:off x="2592925" y="1757855"/>
            <a:ext cx="9084068" cy="3997486"/>
          </a:xfrm>
        </p:spPr>
        <p:txBody>
          <a:bodyPr>
            <a:normAutofit/>
          </a:bodyPr>
          <a:lstStyle/>
          <a:p>
            <a:pPr>
              <a:buFont typeface="Wingdings" panose="05000000000000000000" pitchFamily="2" charset="2"/>
              <a:buChar char="v"/>
            </a:pPr>
            <a:r>
              <a:rPr lang="en-US" sz="2400" dirty="0" smtClean="0"/>
              <a:t>January </a:t>
            </a:r>
            <a:r>
              <a:rPr lang="en-US" sz="2400" dirty="0"/>
              <a:t>– February 2021  Workshop Style Training Sessions</a:t>
            </a:r>
          </a:p>
          <a:p>
            <a:pPr marL="0" indent="0">
              <a:buNone/>
            </a:pPr>
            <a:endParaRPr lang="en-US" sz="2400" dirty="0"/>
          </a:p>
          <a:p>
            <a:pPr>
              <a:buFont typeface="Wingdings" panose="05000000000000000000" pitchFamily="2" charset="2"/>
              <a:buChar char="§"/>
            </a:pPr>
            <a:r>
              <a:rPr lang="en-US" sz="2400" dirty="0" smtClean="0"/>
              <a:t>Visions</a:t>
            </a:r>
            <a:r>
              <a:rPr lang="en-US" sz="2400" dirty="0"/>
              <a:t>, Inc. provided guidelines for authentic             conversations, enhancing racial harmony, bridging racial gaps</a:t>
            </a:r>
          </a:p>
          <a:p>
            <a:pPr marL="0" indent="0">
              <a:buNone/>
            </a:pPr>
            <a:endParaRPr lang="en-US" sz="2400" dirty="0"/>
          </a:p>
          <a:p>
            <a:pPr>
              <a:buFont typeface="Wingdings" panose="05000000000000000000" pitchFamily="2" charset="2"/>
              <a:buChar char="§"/>
            </a:pPr>
            <a:r>
              <a:rPr lang="en-US" sz="2400" dirty="0" smtClean="0"/>
              <a:t>Visions</a:t>
            </a:r>
            <a:r>
              <a:rPr lang="en-US" sz="2400" dirty="0"/>
              <a:t>, Inc. provided overview  of strategies that focus on change:  Institutional, Personal, Interpersonal and Cultural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32690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of Commission’s Work </a:t>
            </a:r>
          </a:p>
        </p:txBody>
      </p:sp>
      <p:sp>
        <p:nvSpPr>
          <p:cNvPr id="6" name="Content Placeholder 2"/>
          <p:cNvSpPr txBox="1">
            <a:spLocks/>
          </p:cNvSpPr>
          <p:nvPr/>
        </p:nvSpPr>
        <p:spPr>
          <a:xfrm>
            <a:off x="2662518" y="1639520"/>
            <a:ext cx="8677835" cy="478033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dirty="0"/>
          </a:p>
          <a:p>
            <a:pPr>
              <a:buFont typeface="Wingdings" panose="05000000000000000000" pitchFamily="2" charset="2"/>
              <a:buChar char="v"/>
            </a:pPr>
            <a:r>
              <a:rPr lang="en-US" sz="2400" dirty="0"/>
              <a:t>February – March 2021 Group Work </a:t>
            </a:r>
          </a:p>
          <a:p>
            <a:pPr marL="0" indent="0">
              <a:buNone/>
            </a:pPr>
            <a:r>
              <a:rPr lang="en-US" sz="2400" dirty="0"/>
              <a:t> </a:t>
            </a:r>
          </a:p>
          <a:p>
            <a:pPr>
              <a:buFont typeface="Wingdings" panose="05000000000000000000" pitchFamily="2" charset="2"/>
              <a:buChar char="§"/>
            </a:pPr>
            <a:r>
              <a:rPr lang="en-US" sz="2400" dirty="0"/>
              <a:t>Commission identified &amp; reviewed 27 initiatives/goals </a:t>
            </a:r>
          </a:p>
          <a:p>
            <a:pPr>
              <a:buFont typeface="Wingdings" panose="05000000000000000000" pitchFamily="2" charset="2"/>
              <a:buChar char="§"/>
            </a:pPr>
            <a:r>
              <a:rPr lang="en-US" sz="2400" dirty="0"/>
              <a:t>Commission aligned initiatives with the four Focus of Change Categories:  Institutional, Personal, Interpersonal and Cultural  </a:t>
            </a:r>
          </a:p>
          <a:p>
            <a:pPr>
              <a:buFont typeface="Wingdings" panose="05000000000000000000" pitchFamily="2" charset="2"/>
              <a:buChar char="§"/>
            </a:pPr>
            <a:r>
              <a:rPr lang="en-US" sz="2400" dirty="0"/>
              <a:t>Commission members participated in Group Values Checklist Exercise</a:t>
            </a:r>
          </a:p>
          <a:p>
            <a:pPr>
              <a:buFont typeface="Wingdings" panose="05000000000000000000" pitchFamily="2" charset="2"/>
              <a:buChar char="§"/>
            </a:pPr>
            <a:r>
              <a:rPr lang="en-US" sz="2400" dirty="0"/>
              <a:t>Commission Adopted Core Values that we use in governing ourselves</a:t>
            </a:r>
          </a:p>
          <a:p>
            <a:pPr>
              <a:buFont typeface="Wingdings" panose="05000000000000000000" pitchFamily="2" charset="2"/>
              <a:buChar char="§"/>
            </a:pPr>
            <a:endParaRPr lang="en-US" sz="2400" dirty="0"/>
          </a:p>
        </p:txBody>
      </p:sp>
    </p:spTree>
    <p:extLst>
      <p:ext uri="{BB962C8B-B14F-4D97-AF65-F5344CB8AC3E}">
        <p14:creationId xmlns:p14="http://schemas.microsoft.com/office/powerpoint/2010/main" val="241195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F6FD-8BBD-4B09-ACE9-2923E662C298}"/>
              </a:ext>
            </a:extLst>
          </p:cNvPr>
          <p:cNvSpPr>
            <a:spLocks noGrp="1"/>
          </p:cNvSpPr>
          <p:nvPr>
            <p:ph type="title"/>
          </p:nvPr>
        </p:nvSpPr>
        <p:spPr/>
        <p:txBody>
          <a:bodyPr/>
          <a:lstStyle/>
          <a:p>
            <a:r>
              <a:rPr lang="en-US" dirty="0"/>
              <a:t>Timeline of Commission’s Work </a:t>
            </a:r>
          </a:p>
        </p:txBody>
      </p:sp>
      <p:sp>
        <p:nvSpPr>
          <p:cNvPr id="3" name="Content Placeholder 2">
            <a:extLst>
              <a:ext uri="{FF2B5EF4-FFF2-40B4-BE49-F238E27FC236}">
                <a16:creationId xmlns:a16="http://schemas.microsoft.com/office/drawing/2014/main" id="{04BB930E-06BA-4AFB-BF2D-93505DFC4B7A}"/>
              </a:ext>
            </a:extLst>
          </p:cNvPr>
          <p:cNvSpPr>
            <a:spLocks noGrp="1"/>
          </p:cNvSpPr>
          <p:nvPr>
            <p:ph idx="1"/>
          </p:nvPr>
        </p:nvSpPr>
        <p:spPr/>
        <p:txBody>
          <a:bodyPr>
            <a:normAutofit/>
          </a:bodyPr>
          <a:lstStyle/>
          <a:p>
            <a:pPr>
              <a:buFont typeface="Wingdings" panose="05000000000000000000" pitchFamily="2" charset="2"/>
              <a:buChar char="v"/>
            </a:pPr>
            <a:r>
              <a:rPr lang="en-US" sz="2400" dirty="0"/>
              <a:t>March 2021  Affirmation of Core Values:</a:t>
            </a:r>
          </a:p>
          <a:p>
            <a:pPr marL="0" indent="0">
              <a:buNone/>
            </a:pPr>
            <a:endParaRPr lang="en-US" sz="2400" dirty="0"/>
          </a:p>
          <a:p>
            <a:pPr>
              <a:buFont typeface="Wingdings" panose="05000000000000000000" pitchFamily="2" charset="2"/>
              <a:buChar char="§"/>
            </a:pPr>
            <a:r>
              <a:rPr lang="en-US" sz="2400" dirty="0"/>
              <a:t>Honesty/Integrity</a:t>
            </a:r>
          </a:p>
          <a:p>
            <a:pPr>
              <a:buFont typeface="Wingdings" panose="05000000000000000000" pitchFamily="2" charset="2"/>
              <a:buChar char="§"/>
            </a:pPr>
            <a:r>
              <a:rPr lang="en-US" sz="2400" dirty="0"/>
              <a:t>Truth Seeking</a:t>
            </a:r>
          </a:p>
          <a:p>
            <a:pPr>
              <a:buFont typeface="Wingdings" panose="05000000000000000000" pitchFamily="2" charset="2"/>
              <a:buChar char="§"/>
            </a:pPr>
            <a:r>
              <a:rPr lang="en-US" sz="2400" dirty="0"/>
              <a:t>Faith/Love</a:t>
            </a:r>
          </a:p>
          <a:p>
            <a:pPr>
              <a:buFont typeface="Wingdings" panose="05000000000000000000" pitchFamily="2" charset="2"/>
              <a:buChar char="§"/>
            </a:pPr>
            <a:r>
              <a:rPr lang="en-US" sz="2400" dirty="0"/>
              <a:t>Diversity; Unity/Community</a:t>
            </a:r>
          </a:p>
          <a:p>
            <a:pPr>
              <a:buFont typeface="Wingdings" panose="05000000000000000000" pitchFamily="2" charset="2"/>
              <a:buChar char="§"/>
            </a:pPr>
            <a:r>
              <a:rPr lang="en-US" sz="2400" dirty="0"/>
              <a:t>Compassion/Empathy </a:t>
            </a:r>
          </a:p>
        </p:txBody>
      </p:sp>
    </p:spTree>
    <p:extLst>
      <p:ext uri="{BB962C8B-B14F-4D97-AF65-F5344CB8AC3E}">
        <p14:creationId xmlns:p14="http://schemas.microsoft.com/office/powerpoint/2010/main" val="2008813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3EB1-0FAB-420D-A0D0-434832801B2C}"/>
              </a:ext>
            </a:extLst>
          </p:cNvPr>
          <p:cNvSpPr>
            <a:spLocks noGrp="1"/>
          </p:cNvSpPr>
          <p:nvPr>
            <p:ph type="title"/>
          </p:nvPr>
        </p:nvSpPr>
        <p:spPr/>
        <p:txBody>
          <a:bodyPr/>
          <a:lstStyle/>
          <a:p>
            <a:r>
              <a:rPr lang="en-US" dirty="0"/>
              <a:t>Timeline of Commission’s Work </a:t>
            </a:r>
          </a:p>
        </p:txBody>
      </p:sp>
      <p:sp>
        <p:nvSpPr>
          <p:cNvPr id="3" name="Content Placeholder 2">
            <a:extLst>
              <a:ext uri="{FF2B5EF4-FFF2-40B4-BE49-F238E27FC236}">
                <a16:creationId xmlns:a16="http://schemas.microsoft.com/office/drawing/2014/main" id="{A320F37F-30E4-46FB-A1A6-69A61DB5537A}"/>
              </a:ext>
            </a:extLst>
          </p:cNvPr>
          <p:cNvSpPr>
            <a:spLocks noGrp="1"/>
          </p:cNvSpPr>
          <p:nvPr>
            <p:ph idx="1"/>
          </p:nvPr>
        </p:nvSpPr>
        <p:spPr>
          <a:xfrm>
            <a:off x="2592924" y="1585690"/>
            <a:ext cx="8911688" cy="4648200"/>
          </a:xfrm>
        </p:spPr>
        <p:txBody>
          <a:bodyPr>
            <a:normAutofit/>
          </a:bodyPr>
          <a:lstStyle/>
          <a:p>
            <a:pPr>
              <a:buFont typeface="Wingdings" panose="05000000000000000000" pitchFamily="2" charset="2"/>
              <a:buChar char="v"/>
            </a:pPr>
            <a:r>
              <a:rPr lang="en-US" sz="2400" dirty="0"/>
              <a:t>April 2021 – May 2021  Internal Goal:  History of</a:t>
            </a:r>
          </a:p>
          <a:p>
            <a:pPr marL="0" indent="0">
              <a:buNone/>
            </a:pPr>
            <a:r>
              <a:rPr lang="en-US" sz="2400" dirty="0"/>
              <a:t>    </a:t>
            </a:r>
            <a:r>
              <a:rPr lang="en-US" sz="2400" dirty="0" smtClean="0"/>
              <a:t>Confederate </a:t>
            </a:r>
            <a:r>
              <a:rPr lang="en-US" sz="2400" dirty="0"/>
              <a:t>Monument </a:t>
            </a:r>
          </a:p>
          <a:p>
            <a:pPr>
              <a:buFont typeface="Wingdings" panose="05000000000000000000" pitchFamily="2" charset="2"/>
              <a:buChar char="§"/>
            </a:pPr>
            <a:r>
              <a:rPr lang="en-US" sz="2400" dirty="0"/>
              <a:t>Town Attorney briefed Commission on NC General Statute Sec. 100-2(b), Monuments, Memorials and Parks </a:t>
            </a:r>
          </a:p>
          <a:p>
            <a:pPr>
              <a:buFont typeface="Wingdings" panose="05000000000000000000" pitchFamily="2" charset="2"/>
              <a:buChar char="§"/>
            </a:pPr>
            <a:r>
              <a:rPr lang="en-US" sz="2400" dirty="0"/>
              <a:t>Law prohibits removal, relocation or alteration however there are exceptions to the law</a:t>
            </a:r>
          </a:p>
          <a:p>
            <a:pPr>
              <a:buFont typeface="Wingdings" panose="05000000000000000000" pitchFamily="2" charset="2"/>
              <a:buChar char="§"/>
            </a:pPr>
            <a:r>
              <a:rPr lang="en-US" sz="2400" dirty="0"/>
              <a:t>Shepard-Pruden Memorial Library Librarian briefed Commission on research compiled as part of the celebration of the 350</a:t>
            </a:r>
            <a:r>
              <a:rPr lang="en-US" sz="2400" baseline="30000" dirty="0"/>
              <a:t>th</a:t>
            </a:r>
            <a:r>
              <a:rPr lang="en-US" sz="2400" dirty="0"/>
              <a:t> anniversary of Chowan County entitled “365 days of Black History in Edenton &amp; Chowan County”. </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endParaRPr lang="en-US" sz="2400" dirty="0"/>
          </a:p>
        </p:txBody>
      </p:sp>
    </p:spTree>
    <p:extLst>
      <p:ext uri="{BB962C8B-B14F-4D97-AF65-F5344CB8AC3E}">
        <p14:creationId xmlns:p14="http://schemas.microsoft.com/office/powerpoint/2010/main" val="37812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7B148-0879-4D24-AF7D-2576BD0FD8BE}"/>
              </a:ext>
            </a:extLst>
          </p:cNvPr>
          <p:cNvSpPr>
            <a:spLocks noGrp="1"/>
          </p:cNvSpPr>
          <p:nvPr>
            <p:ph type="title"/>
          </p:nvPr>
        </p:nvSpPr>
        <p:spPr/>
        <p:txBody>
          <a:bodyPr/>
          <a:lstStyle/>
          <a:p>
            <a:r>
              <a:rPr lang="en-US" dirty="0"/>
              <a:t>Timeline of Commission’s Work </a:t>
            </a:r>
          </a:p>
        </p:txBody>
      </p:sp>
      <p:sp>
        <p:nvSpPr>
          <p:cNvPr id="3" name="Content Placeholder 2">
            <a:extLst>
              <a:ext uri="{FF2B5EF4-FFF2-40B4-BE49-F238E27FC236}">
                <a16:creationId xmlns:a16="http://schemas.microsoft.com/office/drawing/2014/main" id="{E5A0361C-C04D-467B-9DF9-030930FD5891}"/>
              </a:ext>
            </a:extLst>
          </p:cNvPr>
          <p:cNvSpPr>
            <a:spLocks noGrp="1"/>
          </p:cNvSpPr>
          <p:nvPr>
            <p:ph idx="1"/>
          </p:nvPr>
        </p:nvSpPr>
        <p:spPr>
          <a:xfrm>
            <a:off x="2589212" y="1409700"/>
            <a:ext cx="8915400" cy="5581650"/>
          </a:xfrm>
        </p:spPr>
        <p:txBody>
          <a:bodyPr>
            <a:normAutofit/>
          </a:bodyPr>
          <a:lstStyle/>
          <a:p>
            <a:pPr>
              <a:buFont typeface="Wingdings" panose="05000000000000000000" pitchFamily="2" charset="2"/>
              <a:buChar char="v"/>
            </a:pPr>
            <a:r>
              <a:rPr lang="en-US" sz="2400" dirty="0"/>
              <a:t>June 2021 Commission members discussed at length the significance the monument held for them personally.</a:t>
            </a:r>
          </a:p>
          <a:p>
            <a:pPr marL="0" indent="0">
              <a:buNone/>
            </a:pPr>
            <a:endParaRPr lang="en-US" sz="2400" dirty="0"/>
          </a:p>
          <a:p>
            <a:pPr>
              <a:buFont typeface="Wingdings" panose="05000000000000000000" pitchFamily="2" charset="2"/>
              <a:buChar char="§"/>
            </a:pPr>
            <a:r>
              <a:rPr lang="en-US" sz="2400" dirty="0"/>
              <a:t>Some </a:t>
            </a:r>
            <a:r>
              <a:rPr lang="en-US" sz="2400" dirty="0" smtClean="0"/>
              <a:t>Commission </a:t>
            </a:r>
            <a:r>
              <a:rPr lang="en-US" sz="2400" dirty="0"/>
              <a:t>members felt the monument represents racism &amp; division, grounded not only in the slavery of Civil War era, but also serves as reminder of their own pain experienced as citizens of Edenton.   These members expressed need for healing, which they felt could not begin until the monument is removed.</a:t>
            </a:r>
          </a:p>
          <a:p>
            <a:pPr>
              <a:buFont typeface="Wingdings" panose="05000000000000000000" pitchFamily="2" charset="2"/>
              <a:buChar char="v"/>
            </a:pPr>
            <a:endParaRPr lang="en-US" sz="2400" dirty="0"/>
          </a:p>
          <a:p>
            <a:pPr>
              <a:buFont typeface="Wingdings" panose="05000000000000000000" pitchFamily="2" charset="2"/>
              <a:buChar char="v"/>
            </a:pPr>
            <a:endParaRPr lang="en-US" sz="24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537933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8DD6-E264-485E-BD73-CA70CE160310}"/>
              </a:ext>
            </a:extLst>
          </p:cNvPr>
          <p:cNvSpPr>
            <a:spLocks noGrp="1"/>
          </p:cNvSpPr>
          <p:nvPr>
            <p:ph type="title"/>
          </p:nvPr>
        </p:nvSpPr>
        <p:spPr/>
        <p:txBody>
          <a:bodyPr/>
          <a:lstStyle/>
          <a:p>
            <a:r>
              <a:rPr lang="en-US" dirty="0"/>
              <a:t>Timeline of Commission’s Work </a:t>
            </a:r>
          </a:p>
        </p:txBody>
      </p:sp>
      <p:sp>
        <p:nvSpPr>
          <p:cNvPr id="3" name="Content Placeholder 2">
            <a:extLst>
              <a:ext uri="{FF2B5EF4-FFF2-40B4-BE49-F238E27FC236}">
                <a16:creationId xmlns:a16="http://schemas.microsoft.com/office/drawing/2014/main" id="{A719AFB1-70CE-4BC4-A624-87E47954A490}"/>
              </a:ext>
            </a:extLst>
          </p:cNvPr>
          <p:cNvSpPr>
            <a:spLocks noGrp="1"/>
          </p:cNvSpPr>
          <p:nvPr>
            <p:ph idx="1"/>
          </p:nvPr>
        </p:nvSpPr>
        <p:spPr>
          <a:xfrm>
            <a:off x="2589212" y="1609724"/>
            <a:ext cx="8915400" cy="5248275"/>
          </a:xfrm>
        </p:spPr>
        <p:txBody>
          <a:bodyPr>
            <a:normAutofit lnSpcReduction="10000"/>
          </a:bodyPr>
          <a:lstStyle/>
          <a:p>
            <a:r>
              <a:rPr lang="en-US" sz="2400" dirty="0"/>
              <a:t>(Continuation) June 2021 Commission members discussed at length the significance the monument held for them personally</a:t>
            </a:r>
          </a:p>
          <a:p>
            <a:pPr>
              <a:buFont typeface="Wingdings" panose="05000000000000000000" pitchFamily="2" charset="2"/>
              <a:buChar char="§"/>
            </a:pPr>
            <a:r>
              <a:rPr lang="en-US" sz="2400" dirty="0"/>
              <a:t>Other Commission members acknowledged the monument does represent a dark time in American history, but there is need to preserve that that history in order to learn more of the truth of what actually occurred and move forward in unity and restoration.  Suggested the existing monument plot could be added to, perhaps with monument of equal significance, as well as communication that tells the story of Edenton residents as they seek to heal.  The hope expressed was that there be a way to balance and complete Edenton’s local history, striving for equity and respect for all citizens.  </a:t>
            </a:r>
          </a:p>
          <a:p>
            <a:pPr>
              <a:buFont typeface="Wingdings" panose="05000000000000000000" pitchFamily="2" charset="2"/>
              <a:buChar char="§"/>
            </a:pPr>
            <a:endParaRPr lang="en-US" sz="2400" dirty="0"/>
          </a:p>
        </p:txBody>
      </p:sp>
    </p:spTree>
    <p:extLst>
      <p:ext uri="{BB962C8B-B14F-4D97-AF65-F5344CB8AC3E}">
        <p14:creationId xmlns:p14="http://schemas.microsoft.com/office/powerpoint/2010/main" val="3701298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CA2C-6D79-41AF-9EF3-07586C302A19}"/>
              </a:ext>
            </a:extLst>
          </p:cNvPr>
          <p:cNvSpPr>
            <a:spLocks noGrp="1"/>
          </p:cNvSpPr>
          <p:nvPr>
            <p:ph type="title"/>
          </p:nvPr>
        </p:nvSpPr>
        <p:spPr/>
        <p:txBody>
          <a:bodyPr/>
          <a:lstStyle/>
          <a:p>
            <a:r>
              <a:rPr lang="en-US" dirty="0"/>
              <a:t>Timeline of Commission’s Work </a:t>
            </a:r>
          </a:p>
        </p:txBody>
      </p:sp>
      <p:sp>
        <p:nvSpPr>
          <p:cNvPr id="3" name="Content Placeholder 2">
            <a:extLst>
              <a:ext uri="{FF2B5EF4-FFF2-40B4-BE49-F238E27FC236}">
                <a16:creationId xmlns:a16="http://schemas.microsoft.com/office/drawing/2014/main" id="{4FFB40E6-E412-46DA-B10E-C4229FEBB2FF}"/>
              </a:ext>
            </a:extLst>
          </p:cNvPr>
          <p:cNvSpPr>
            <a:spLocks noGrp="1"/>
          </p:cNvSpPr>
          <p:nvPr>
            <p:ph idx="1"/>
          </p:nvPr>
        </p:nvSpPr>
        <p:spPr>
          <a:xfrm>
            <a:off x="2589212" y="2133600"/>
            <a:ext cx="8915400" cy="3777622"/>
          </a:xfrm>
        </p:spPr>
        <p:txBody>
          <a:bodyPr>
            <a:normAutofit lnSpcReduction="10000"/>
          </a:bodyPr>
          <a:lstStyle/>
          <a:p>
            <a:pPr>
              <a:buFont typeface="Wingdings" panose="05000000000000000000" pitchFamily="2" charset="2"/>
              <a:buChar char="v"/>
            </a:pPr>
            <a:r>
              <a:rPr lang="en-US" sz="2400" dirty="0"/>
              <a:t>(Continuation) June  2021 </a:t>
            </a:r>
          </a:p>
          <a:p>
            <a:pPr marL="0" indent="0">
              <a:buNone/>
            </a:pPr>
            <a:endParaRPr lang="en-US" sz="2400" dirty="0"/>
          </a:p>
          <a:p>
            <a:pPr>
              <a:buFont typeface="Wingdings" panose="05000000000000000000" pitchFamily="2" charset="2"/>
              <a:buChar char="§"/>
            </a:pPr>
            <a:r>
              <a:rPr lang="en-US" sz="2400" dirty="0"/>
              <a:t>Majority vote was to remove the monument.  (Seven in favor, six opposed). </a:t>
            </a:r>
          </a:p>
          <a:p>
            <a:pPr>
              <a:buFont typeface="Wingdings" panose="05000000000000000000" pitchFamily="2" charset="2"/>
              <a:buChar char="§"/>
            </a:pPr>
            <a:r>
              <a:rPr lang="en-US" sz="2400" dirty="0"/>
              <a:t>Commission reviewed options of where to relocate the monument </a:t>
            </a:r>
          </a:p>
          <a:p>
            <a:pPr>
              <a:buFont typeface="Wingdings" panose="05000000000000000000" pitchFamily="2" charset="2"/>
              <a:buChar char="§"/>
            </a:pPr>
            <a:r>
              <a:rPr lang="en-US" sz="2400" dirty="0"/>
              <a:t>Recommend relocation to green space at rear of Beaver Hill Cemetery, subdivide property to create a memorial park for the monument</a:t>
            </a:r>
          </a:p>
          <a:p>
            <a:pPr marL="0" indent="0">
              <a:buNone/>
            </a:pPr>
            <a:endParaRPr lang="en-US" sz="2400" dirty="0"/>
          </a:p>
        </p:txBody>
      </p:sp>
    </p:spTree>
    <p:extLst>
      <p:ext uri="{BB962C8B-B14F-4D97-AF65-F5344CB8AC3E}">
        <p14:creationId xmlns:p14="http://schemas.microsoft.com/office/powerpoint/2010/main" val="3350591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1054F-71F1-41D9-A39C-ECE7842E537B}"/>
              </a:ext>
            </a:extLst>
          </p:cNvPr>
          <p:cNvSpPr>
            <a:spLocks noGrp="1"/>
          </p:cNvSpPr>
          <p:nvPr>
            <p:ph type="title"/>
          </p:nvPr>
        </p:nvSpPr>
        <p:spPr/>
        <p:txBody>
          <a:bodyPr/>
          <a:lstStyle/>
          <a:p>
            <a:r>
              <a:rPr lang="en-US" dirty="0"/>
              <a:t>Timeline of Commission’s Work </a:t>
            </a:r>
          </a:p>
        </p:txBody>
      </p:sp>
      <p:sp>
        <p:nvSpPr>
          <p:cNvPr id="3" name="Content Placeholder 2">
            <a:extLst>
              <a:ext uri="{FF2B5EF4-FFF2-40B4-BE49-F238E27FC236}">
                <a16:creationId xmlns:a16="http://schemas.microsoft.com/office/drawing/2014/main" id="{9C38A5C4-4945-4898-8231-22CC82A5148A}"/>
              </a:ext>
            </a:extLst>
          </p:cNvPr>
          <p:cNvSpPr>
            <a:spLocks noGrp="1"/>
          </p:cNvSpPr>
          <p:nvPr>
            <p:ph idx="1"/>
          </p:nvPr>
        </p:nvSpPr>
        <p:spPr>
          <a:xfrm>
            <a:off x="2589212" y="2133600"/>
            <a:ext cx="8915400" cy="4724400"/>
          </a:xfrm>
        </p:spPr>
        <p:txBody>
          <a:bodyPr>
            <a:normAutofit lnSpcReduction="10000"/>
          </a:bodyPr>
          <a:lstStyle/>
          <a:p>
            <a:pPr>
              <a:buFont typeface="Wingdings" panose="05000000000000000000" pitchFamily="2" charset="2"/>
              <a:buChar char="v"/>
            </a:pPr>
            <a:r>
              <a:rPr lang="en-US" sz="2400" dirty="0"/>
              <a:t>July – August 2021</a:t>
            </a:r>
          </a:p>
          <a:p>
            <a:pPr>
              <a:buFont typeface="Wingdings" panose="05000000000000000000" pitchFamily="2" charset="2"/>
              <a:buChar char="v"/>
            </a:pPr>
            <a:endParaRPr lang="en-US" sz="2400" dirty="0"/>
          </a:p>
          <a:p>
            <a:pPr>
              <a:buFont typeface="Wingdings" panose="05000000000000000000" pitchFamily="2" charset="2"/>
              <a:buChar char="§"/>
            </a:pPr>
            <a:r>
              <a:rPr lang="en-US" sz="2400" dirty="0"/>
              <a:t>Recommend historical experts such as NC Department of Natural &amp; Cultural Resources; Historic Edenton State Historic Site; Edenton Historical Commission; and Shepard-Pruden Memorial Library assist in a long-range plan to develop the proposed memorial park as well as the public space at the foot of S. Broad Steet which would become vacant after the monument is removed.  </a:t>
            </a:r>
          </a:p>
          <a:p>
            <a:pPr>
              <a:buFont typeface="Wingdings" panose="05000000000000000000" pitchFamily="2" charset="2"/>
              <a:buChar char="§"/>
            </a:pPr>
            <a:r>
              <a:rPr lang="en-US" sz="2400" dirty="0"/>
              <a:t>Both locations could become places of personal reflections and historic instruction for residents and visitors alike.  </a:t>
            </a:r>
          </a:p>
        </p:txBody>
      </p:sp>
    </p:spTree>
    <p:extLst>
      <p:ext uri="{BB962C8B-B14F-4D97-AF65-F5344CB8AC3E}">
        <p14:creationId xmlns:p14="http://schemas.microsoft.com/office/powerpoint/2010/main" val="230423235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896</TotalTime>
  <Words>745</Words>
  <Application>Microsoft Office PowerPoint</Application>
  <PresentationFormat>Widescreen</PresentationFormat>
  <Paragraphs>70</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Century Gothic</vt:lpstr>
      <vt:lpstr>Wingdings</vt:lpstr>
      <vt:lpstr>Wingdings 3</vt:lpstr>
      <vt:lpstr>Wisp</vt:lpstr>
      <vt:lpstr>Edenton Human Relations Commission </vt:lpstr>
      <vt:lpstr>Timeline of Commission’s Work   </vt:lpstr>
      <vt:lpstr>Timeline of Commission’s Work </vt:lpstr>
      <vt:lpstr>Timeline of Commission’s Work </vt:lpstr>
      <vt:lpstr>Timeline of Commission’s Work </vt:lpstr>
      <vt:lpstr>Timeline of Commission’s Work </vt:lpstr>
      <vt:lpstr>Timeline of Commission’s Work </vt:lpstr>
      <vt:lpstr>Timeline of Commission’s Work </vt:lpstr>
      <vt:lpstr>Timeline of Commission’s Work </vt:lpstr>
      <vt:lpstr>Timeline of Commission’s Work August 2021  </vt:lpstr>
      <vt:lpstr>Town Staff Report on Process for Certificate of Appropriateness and Minor Subdivision </vt:lpstr>
      <vt:lpstr>Human Relations Commission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Woodley</dc:creator>
  <cp:lastModifiedBy>Tammy Woodley</cp:lastModifiedBy>
  <cp:revision>24</cp:revision>
  <dcterms:created xsi:type="dcterms:W3CDTF">2020-07-07T12:04:43Z</dcterms:created>
  <dcterms:modified xsi:type="dcterms:W3CDTF">2021-08-24T12:09:59Z</dcterms:modified>
</cp:coreProperties>
</file>